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0" r:id="rId5"/>
    <p:sldId id="264" r:id="rId6"/>
    <p:sldId id="258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48610B"/>
    <a:srgbClr val="91911F"/>
    <a:srgbClr val="996600"/>
    <a:srgbClr val="007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3" autoAdjust="0"/>
    <p:restoredTop sz="94690" autoAdjust="0"/>
  </p:normalViewPr>
  <p:slideViewPr>
    <p:cSldViewPr snapToGrid="0">
      <p:cViewPr varScale="1">
        <p:scale>
          <a:sx n="88" d="100"/>
          <a:sy n="88" d="100"/>
        </p:scale>
        <p:origin x="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2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0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7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2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6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3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D39444-4CBB-4499-AF21-D9B16B55E26A}" type="datetimeFigureOut">
              <a:rPr lang="en-US" smtClean="0"/>
              <a:t>08.12.2019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EDA83D-EAA2-42E3-91D4-300C74C1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mmsk.ru/objectdata/CatalogUnitImpl/48285/Burlaki-na-Volge-01_Md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ru/pin/547468898449278458/" TargetMode="External"/><Relationship Id="rId5" Type="http://schemas.openxmlformats.org/officeDocument/2006/relationships/hyperlink" Target="http://learnrussianculture.blogspot.com/2011/12/dictionary-of-russian-culture.html?m=1" TargetMode="External"/><Relationship Id="rId4" Type="http://schemas.openxmlformats.org/officeDocument/2006/relationships/hyperlink" Target="https://ladyvapm.com/house/groza-kratkoe-soderzhanie-pesy-po-dejstvijam.html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02" y="1901537"/>
            <a:ext cx="8234796" cy="2452255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ArchDown">
              <a:avLst/>
            </a:prstTxWarp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</a:rPr>
              <a:t>A 19. </a:t>
            </a:r>
            <a:r>
              <a:rPr lang="hu-HU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</a:rPr>
              <a:t>század</a:t>
            </a:r>
            <a:br>
              <a:rPr lang="hu-HU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</a:rPr>
              <a:t>második felének</a:t>
            </a:r>
            <a:br>
              <a:rPr lang="hu-HU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</a:rPr>
              <a:t>orosz irodalma</a:t>
            </a:r>
            <a:endParaRPr lang="en-US" b="1" dirty="0">
              <a:ln w="9525">
                <a:solidFill>
                  <a:srgbClr val="FFFF00"/>
                </a:solidFill>
                <a:prstDash val="solid"/>
              </a:ln>
              <a:solidFill>
                <a:srgbClr val="6633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025"/>
            <a:ext cx="8229600" cy="562211"/>
          </a:xfrm>
        </p:spPr>
        <p:txBody>
          <a:bodyPr/>
          <a:lstStyle/>
          <a:p>
            <a:r>
              <a:rPr lang="hu-H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tendenciák</a:t>
            </a:r>
            <a:endParaRPr lang="en-US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96" y="947854"/>
            <a:ext cx="8447808" cy="579863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663300"/>
                </a:solidFill>
              </a:rPr>
              <a:t>19. </a:t>
            </a:r>
            <a:r>
              <a:rPr lang="hu-HU" sz="2200" b="1" dirty="0" smtClean="0">
                <a:solidFill>
                  <a:srgbClr val="663300"/>
                </a:solidFill>
              </a:rPr>
              <a:t>század második felének orosz lírája</a:t>
            </a:r>
          </a:p>
          <a:p>
            <a:pPr marL="717550"/>
            <a:r>
              <a:rPr lang="hu-HU" sz="2000" dirty="0" smtClean="0">
                <a:solidFill>
                  <a:srgbClr val="663300"/>
                </a:solidFill>
              </a:rPr>
              <a:t>Ny. Nyekraszov, </a:t>
            </a:r>
            <a:r>
              <a:rPr lang="hu-HU" sz="2000" i="1" dirty="0" smtClean="0">
                <a:solidFill>
                  <a:srgbClr val="663300"/>
                </a:solidFill>
              </a:rPr>
              <a:t>Az orosz másodrangú költők </a:t>
            </a:r>
            <a:r>
              <a:rPr lang="hu-HU" sz="2000" dirty="0" smtClean="0">
                <a:solidFill>
                  <a:srgbClr val="663300"/>
                </a:solidFill>
              </a:rPr>
              <a:t>(1850)</a:t>
            </a:r>
          </a:p>
          <a:p>
            <a:pPr marL="1081088" defTabSz="893763">
              <a:spcBef>
                <a:spcPct val="0"/>
              </a:spcBef>
              <a:buClr>
                <a:srgbClr val="663300"/>
              </a:buClr>
              <a:buFont typeface="Wingdings" pitchFamily="2" charset="2"/>
              <a:buChar char="Ø"/>
            </a:pPr>
            <a:r>
              <a:rPr lang="hu-HU" sz="1800" dirty="0" smtClean="0">
                <a:solidFill>
                  <a:srgbClr val="663300"/>
                </a:solidFill>
              </a:rPr>
              <a:t>A versritmus és -stílus megújhodása (a líra prozaizálása)</a:t>
            </a:r>
            <a:r>
              <a:rPr lang="ru-RU" sz="1800" dirty="0" smtClean="0">
                <a:solidFill>
                  <a:srgbClr val="663300"/>
                </a:solidFill>
              </a:rPr>
              <a:t>,</a:t>
            </a:r>
            <a:endParaRPr lang="ru-RU" sz="1800" dirty="0">
              <a:solidFill>
                <a:srgbClr val="663300"/>
              </a:solidFill>
            </a:endParaRPr>
          </a:p>
          <a:p>
            <a:pPr marL="1081088" defTabSz="893763">
              <a:spcBef>
                <a:spcPct val="0"/>
              </a:spcBef>
              <a:buClr>
                <a:srgbClr val="663300"/>
              </a:buClr>
              <a:buFont typeface="Wingdings" pitchFamily="2" charset="2"/>
              <a:buChar char="Ø"/>
            </a:pPr>
            <a:r>
              <a:rPr lang="hu-HU" sz="1800" dirty="0" smtClean="0">
                <a:solidFill>
                  <a:srgbClr val="663300"/>
                </a:solidFill>
              </a:rPr>
              <a:t>A hagyomány és a lírai tematika változása</a:t>
            </a:r>
            <a:r>
              <a:rPr lang="ru-RU" sz="1800" dirty="0" smtClean="0">
                <a:solidFill>
                  <a:srgbClr val="663300"/>
                </a:solidFill>
              </a:rPr>
              <a:t>,</a:t>
            </a:r>
            <a:endParaRPr lang="hu-HU" sz="1800" dirty="0" smtClean="0">
              <a:solidFill>
                <a:srgbClr val="663300"/>
              </a:solidFill>
            </a:endParaRPr>
          </a:p>
          <a:p>
            <a:pPr marL="1081088" defTabSz="893763">
              <a:spcBef>
                <a:spcPct val="0"/>
              </a:spcBef>
              <a:spcAft>
                <a:spcPts val="300"/>
              </a:spcAft>
              <a:buClr>
                <a:srgbClr val="663300"/>
              </a:buClr>
              <a:buFont typeface="Wingdings" pitchFamily="2" charset="2"/>
              <a:buChar char="Ø"/>
            </a:pPr>
            <a:r>
              <a:rPr lang="hu-HU" sz="1800" dirty="0" smtClean="0">
                <a:solidFill>
                  <a:srgbClr val="663300"/>
                </a:solidFill>
              </a:rPr>
              <a:t>Próza és líra viszonya és arányai az irodalomban.</a:t>
            </a:r>
          </a:p>
          <a:p>
            <a:pPr marL="717550">
              <a:spcBef>
                <a:spcPct val="0"/>
              </a:spcBef>
              <a:spcAft>
                <a:spcPts val="3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663300"/>
                </a:solidFill>
              </a:rPr>
              <a:t>Ny. Nyekraszov versei és poémái:</a:t>
            </a:r>
            <a:br>
              <a:rPr lang="hu-HU" sz="2000" dirty="0" smtClean="0">
                <a:solidFill>
                  <a:srgbClr val="663300"/>
                </a:solidFill>
              </a:rPr>
            </a:br>
            <a:r>
              <a:rPr lang="hu-HU" sz="2000" i="1" dirty="0" smtClean="0">
                <a:solidFill>
                  <a:srgbClr val="663300"/>
                </a:solidFill>
              </a:rPr>
              <a:t>Vörösorrú fagy </a:t>
            </a:r>
            <a:r>
              <a:rPr lang="hu-HU" sz="2000" dirty="0" smtClean="0">
                <a:solidFill>
                  <a:srgbClr val="663300"/>
                </a:solidFill>
              </a:rPr>
              <a:t>(1863)</a:t>
            </a:r>
            <a:br>
              <a:rPr lang="hu-HU" sz="2000" dirty="0" smtClean="0">
                <a:solidFill>
                  <a:srgbClr val="663300"/>
                </a:solidFill>
              </a:rPr>
            </a:br>
            <a:r>
              <a:rPr lang="hu-HU" sz="2000" i="1" dirty="0" smtClean="0">
                <a:solidFill>
                  <a:srgbClr val="663300"/>
                </a:solidFill>
              </a:rPr>
              <a:t>Ki él boldogan Oroszországban</a:t>
            </a:r>
            <a:r>
              <a:rPr lang="hu-HU" sz="2000" dirty="0" smtClean="0">
                <a:solidFill>
                  <a:srgbClr val="663300"/>
                </a:solidFill>
              </a:rPr>
              <a:t>?</a:t>
            </a:r>
            <a:br>
              <a:rPr lang="hu-HU" sz="2000" dirty="0" smtClean="0">
                <a:solidFill>
                  <a:srgbClr val="663300"/>
                </a:solidFill>
              </a:rPr>
            </a:br>
            <a:r>
              <a:rPr lang="ru-RU" sz="2000" dirty="0" smtClean="0">
                <a:solidFill>
                  <a:srgbClr val="663300"/>
                </a:solidFill>
              </a:rPr>
              <a:t>(</a:t>
            </a:r>
            <a:r>
              <a:rPr lang="ru-RU" sz="2000" dirty="0">
                <a:solidFill>
                  <a:srgbClr val="663300"/>
                </a:solidFill>
              </a:rPr>
              <a:t>1871–72</a:t>
            </a:r>
            <a:r>
              <a:rPr lang="ru-RU" sz="2000" dirty="0" smtClean="0">
                <a:solidFill>
                  <a:srgbClr val="663300"/>
                </a:solidFill>
              </a:rPr>
              <a:t>)</a:t>
            </a:r>
          </a:p>
          <a:p>
            <a:pPr marL="374650" indent="0">
              <a:spcBef>
                <a:spcPct val="0"/>
              </a:spcBef>
              <a:spcAft>
                <a:spcPts val="300"/>
              </a:spcAft>
              <a:buClr>
                <a:srgbClr val="663300"/>
              </a:buClr>
              <a:buNone/>
            </a:pPr>
            <a:r>
              <a:rPr lang="ru-RU" sz="2000" dirty="0" smtClean="0">
                <a:solidFill>
                  <a:srgbClr val="663300"/>
                </a:solidFill>
              </a:rPr>
              <a:t>		       </a:t>
            </a:r>
            <a:r>
              <a:rPr lang="ru-RU" sz="1800" i="1" dirty="0" smtClean="0">
                <a:solidFill>
                  <a:srgbClr val="48610B"/>
                </a:solidFill>
              </a:rPr>
              <a:t>Мороз Красный нос,</a:t>
            </a:r>
            <a:br>
              <a:rPr lang="ru-RU" sz="1800" i="1" dirty="0" smtClean="0">
                <a:solidFill>
                  <a:srgbClr val="48610B"/>
                </a:solidFill>
              </a:rPr>
            </a:br>
            <a:r>
              <a:rPr lang="ru-RU" sz="1800" i="1" dirty="0" smtClean="0">
                <a:solidFill>
                  <a:srgbClr val="48610B"/>
                </a:solidFill>
              </a:rPr>
              <a:t>	      Кому на Руси жить хорошо?</a:t>
            </a:r>
          </a:p>
          <a:p>
            <a:pPr marL="717550">
              <a:spcBef>
                <a:spcPct val="0"/>
              </a:spcBef>
              <a:spcAft>
                <a:spcPts val="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663300"/>
              </a:solidFill>
            </a:endParaRPr>
          </a:p>
          <a:p>
            <a:pPr marL="717550">
              <a:spcBef>
                <a:spcPct val="0"/>
              </a:spcBef>
              <a:spcAft>
                <a:spcPts val="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663300"/>
              </a:solidFill>
            </a:endParaRPr>
          </a:p>
          <a:p>
            <a:pPr marL="717550">
              <a:spcBef>
                <a:spcPct val="0"/>
              </a:spcBef>
              <a:spcAft>
                <a:spcPts val="3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663300"/>
              </a:solidFill>
            </a:endParaRPr>
          </a:p>
          <a:p>
            <a:pPr marL="717550">
              <a:spcBef>
                <a:spcPct val="0"/>
              </a:spcBef>
              <a:spcAft>
                <a:spcPts val="300"/>
              </a:spcAft>
              <a:buClr>
                <a:srgbClr val="663300"/>
              </a:buClr>
            </a:pPr>
            <a:r>
              <a:rPr lang="hu-HU" sz="2000" dirty="0" smtClean="0">
                <a:solidFill>
                  <a:srgbClr val="663300"/>
                </a:solidFill>
              </a:rPr>
              <a:t>A „tiszta művészet” költészete:  F. Tyutcsev, A. Fet</a:t>
            </a:r>
            <a:r>
              <a:rPr lang="ru-RU" sz="2000" dirty="0" smtClean="0">
                <a:solidFill>
                  <a:srgbClr val="663300"/>
                </a:solidFill>
              </a:rPr>
              <a:t>, </a:t>
            </a:r>
            <a:r>
              <a:rPr lang="hu-HU" sz="2000" dirty="0" smtClean="0">
                <a:solidFill>
                  <a:srgbClr val="663300"/>
                </a:solidFill>
              </a:rPr>
              <a:t>A. Majkov</a:t>
            </a:r>
            <a:r>
              <a:rPr lang="ru-RU" sz="2000" dirty="0" smtClean="0">
                <a:solidFill>
                  <a:srgbClr val="663300"/>
                </a:solidFill>
              </a:rPr>
              <a:t>,</a:t>
            </a:r>
            <a:r>
              <a:rPr lang="hu-HU" sz="2000" dirty="0" smtClean="0">
                <a:solidFill>
                  <a:srgbClr val="663300"/>
                </a:solidFill>
              </a:rPr>
              <a:t/>
            </a:r>
            <a:br>
              <a:rPr lang="hu-HU" sz="2000" dirty="0" smtClean="0">
                <a:solidFill>
                  <a:srgbClr val="663300"/>
                </a:solidFill>
              </a:rPr>
            </a:br>
            <a:r>
              <a:rPr lang="hu-HU" sz="2000" dirty="0" smtClean="0">
                <a:solidFill>
                  <a:srgbClr val="663300"/>
                </a:solidFill>
              </a:rPr>
              <a:t>Ja. Polonszkij, A. K. Tolsztoj</a:t>
            </a:r>
            <a:r>
              <a:rPr lang="ru-RU" sz="2000" dirty="0" smtClean="0">
                <a:solidFill>
                  <a:srgbClr val="663300"/>
                </a:solidFill>
              </a:rPr>
              <a:t>,</a:t>
            </a:r>
            <a:r>
              <a:rPr lang="hu-HU" sz="2000" dirty="0" smtClean="0">
                <a:solidFill>
                  <a:srgbClr val="663300"/>
                </a:solidFill>
              </a:rPr>
              <a:t> N. Scserbina, L</a:t>
            </a:r>
            <a:r>
              <a:rPr lang="ru-RU" sz="2000" dirty="0" smtClean="0">
                <a:solidFill>
                  <a:srgbClr val="663300"/>
                </a:solidFill>
              </a:rPr>
              <a:t>. </a:t>
            </a:r>
            <a:r>
              <a:rPr lang="hu-HU" sz="2000" dirty="0" smtClean="0">
                <a:solidFill>
                  <a:srgbClr val="663300"/>
                </a:solidFill>
              </a:rPr>
              <a:t>Mej</a:t>
            </a:r>
            <a:r>
              <a:rPr lang="ru-RU" sz="2000" dirty="0" smtClean="0">
                <a:solidFill>
                  <a:srgbClr val="663300"/>
                </a:solidFill>
              </a:rPr>
              <a:t>.</a:t>
            </a:r>
            <a:endParaRPr lang="hu-HU" sz="2000" dirty="0" smtClean="0">
              <a:solidFill>
                <a:srgbClr val="663300"/>
              </a:solidFill>
            </a:endParaRPr>
          </a:p>
          <a:p>
            <a:pPr marL="717550">
              <a:spcBef>
                <a:spcPct val="0"/>
              </a:spcBef>
              <a:spcAft>
                <a:spcPts val="0"/>
              </a:spcAft>
              <a:buClr>
                <a:srgbClr val="663300"/>
              </a:buClr>
            </a:pPr>
            <a:r>
              <a:rPr lang="hu-HU" sz="2000" dirty="0" smtClean="0">
                <a:solidFill>
                  <a:srgbClr val="663300"/>
                </a:solidFill>
              </a:rPr>
              <a:t>A „nyolcvanasok”, a kései narogynik-költők</a:t>
            </a:r>
            <a:r>
              <a:rPr lang="ru-RU" sz="2000" dirty="0" smtClean="0">
                <a:solidFill>
                  <a:srgbClr val="663300"/>
                </a:solidFill>
              </a:rPr>
              <a:t> </a:t>
            </a:r>
            <a:r>
              <a:rPr lang="hu-HU" sz="2000" dirty="0" smtClean="0">
                <a:solidFill>
                  <a:srgbClr val="663300"/>
                </a:solidFill>
              </a:rPr>
              <a:t>pesszimizmusa:</a:t>
            </a:r>
            <a:br>
              <a:rPr lang="hu-HU" sz="2000" dirty="0" smtClean="0">
                <a:solidFill>
                  <a:srgbClr val="663300"/>
                </a:solidFill>
              </a:rPr>
            </a:br>
            <a:r>
              <a:rPr lang="hu-HU" sz="2000" dirty="0" smtClean="0">
                <a:solidFill>
                  <a:srgbClr val="663300"/>
                </a:solidFill>
              </a:rPr>
              <a:t>Sz. Nadszon, K. Szlucsevszkij, K. Fofanov.</a:t>
            </a:r>
          </a:p>
          <a:p>
            <a:pPr marL="717550"/>
            <a:endParaRPr lang="hu-HU" sz="2000" dirty="0" smtClean="0">
              <a:solidFill>
                <a:srgbClr val="66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18055" r="46811" b="19485"/>
          <a:stretch/>
        </p:blipFill>
        <p:spPr>
          <a:xfrm>
            <a:off x="4857939" y="2575932"/>
            <a:ext cx="4286061" cy="280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202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65"/>
            <a:ext cx="8229600" cy="681326"/>
          </a:xfrm>
        </p:spPr>
        <p:txBody>
          <a:bodyPr/>
          <a:lstStyle/>
          <a:p>
            <a:r>
              <a:rPr lang="hu-H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tendenciák</a:t>
            </a:r>
            <a:endParaRPr lang="en-US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96" y="959005"/>
            <a:ext cx="8599134" cy="5628831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2"/>
            </a:pPr>
            <a:r>
              <a:rPr lang="hu-HU" sz="2200" b="1" dirty="0" smtClean="0">
                <a:solidFill>
                  <a:srgbClr val="663300"/>
                </a:solidFill>
              </a:rPr>
              <a:t>Az orosz drámairodalom és színház fejlődése</a:t>
            </a:r>
            <a:endParaRPr lang="hu-HU" sz="2200" b="1" dirty="0">
              <a:solidFill>
                <a:srgbClr val="663300"/>
              </a:solidFill>
            </a:endParaRPr>
          </a:p>
          <a:p>
            <a:pPr marL="3762375">
              <a:spcBef>
                <a:spcPts val="0"/>
              </a:spcBef>
              <a:tabLst>
                <a:tab pos="3762375" algn="l"/>
              </a:tabLst>
            </a:pPr>
            <a:r>
              <a:rPr lang="hu-HU" sz="2000" dirty="0">
                <a:solidFill>
                  <a:srgbClr val="663300"/>
                </a:solidFill>
              </a:rPr>
              <a:t>A. Osztrovszkij, </a:t>
            </a:r>
            <a:r>
              <a:rPr lang="hu-HU" sz="2000" i="1" dirty="0">
                <a:solidFill>
                  <a:srgbClr val="663300"/>
                </a:solidFill>
              </a:rPr>
              <a:t>Kéz kezet mos </a:t>
            </a:r>
            <a:r>
              <a:rPr lang="hu-HU" sz="2000" dirty="0">
                <a:solidFill>
                  <a:srgbClr val="663300"/>
                </a:solidFill>
              </a:rPr>
              <a:t>(1850), </a:t>
            </a:r>
            <a:r>
              <a:rPr lang="hu-HU" sz="2000" i="1" dirty="0">
                <a:solidFill>
                  <a:srgbClr val="663300"/>
                </a:solidFill>
              </a:rPr>
              <a:t>Vihar</a:t>
            </a:r>
            <a:r>
              <a:rPr lang="hu-HU" sz="2000" dirty="0">
                <a:solidFill>
                  <a:srgbClr val="663300"/>
                </a:solidFill>
              </a:rPr>
              <a:t> (1859), </a:t>
            </a:r>
            <a:r>
              <a:rPr lang="hu-HU" sz="2000" i="1" dirty="0">
                <a:solidFill>
                  <a:srgbClr val="663300"/>
                </a:solidFill>
              </a:rPr>
              <a:t>Hópelyhecske </a:t>
            </a:r>
            <a:r>
              <a:rPr lang="hu-HU" sz="2000" dirty="0">
                <a:solidFill>
                  <a:srgbClr val="663300"/>
                </a:solidFill>
              </a:rPr>
              <a:t>(1873), </a:t>
            </a:r>
            <a:r>
              <a:rPr lang="hu-HU" sz="2000" i="1" dirty="0">
                <a:solidFill>
                  <a:srgbClr val="663300"/>
                </a:solidFill>
              </a:rPr>
              <a:t>Hozomány nélküli menyasszony</a:t>
            </a:r>
            <a:r>
              <a:rPr lang="hu-HU" sz="2000" dirty="0">
                <a:solidFill>
                  <a:srgbClr val="663300"/>
                </a:solidFill>
              </a:rPr>
              <a:t> (1874, 1878</a:t>
            </a:r>
            <a:r>
              <a:rPr lang="hu-HU" sz="2000" dirty="0" smtClean="0">
                <a:solidFill>
                  <a:srgbClr val="663300"/>
                </a:solidFill>
              </a:rPr>
              <a:t>).</a:t>
            </a:r>
            <a:endParaRPr lang="ru-RU" sz="2000" dirty="0" smtClean="0">
              <a:solidFill>
                <a:srgbClr val="663300"/>
              </a:solidFill>
            </a:endParaRPr>
          </a:p>
          <a:p>
            <a:pPr marL="3762375" algn="r">
              <a:spcBef>
                <a:spcPts val="0"/>
              </a:spcBef>
              <a:buNone/>
              <a:tabLst>
                <a:tab pos="3762375" algn="l"/>
              </a:tabLst>
            </a:pPr>
            <a:r>
              <a:rPr lang="ru-RU" sz="1800" i="1" dirty="0" smtClean="0">
                <a:solidFill>
                  <a:srgbClr val="48610B"/>
                </a:solidFill>
              </a:rPr>
              <a:t>Свои люди </a:t>
            </a:r>
            <a:r>
              <a:rPr lang="hu-HU" sz="1800" i="1" dirty="0" smtClean="0">
                <a:solidFill>
                  <a:srgbClr val="48610B"/>
                </a:solidFill>
              </a:rPr>
              <a:t>–</a:t>
            </a:r>
            <a:r>
              <a:rPr lang="ru-RU" sz="1800" i="1" dirty="0" smtClean="0">
                <a:solidFill>
                  <a:srgbClr val="48610B"/>
                </a:solidFill>
              </a:rPr>
              <a:t> сочтемся</a:t>
            </a:r>
            <a:r>
              <a:rPr lang="ru-RU" sz="1800" dirty="0" smtClean="0">
                <a:solidFill>
                  <a:srgbClr val="48610B"/>
                </a:solidFill>
              </a:rPr>
              <a:t>! </a:t>
            </a:r>
            <a:r>
              <a:rPr lang="ru-RU" sz="1800" i="1" dirty="0" smtClean="0">
                <a:solidFill>
                  <a:srgbClr val="48610B"/>
                </a:solidFill>
              </a:rPr>
              <a:t>Гроза</a:t>
            </a:r>
            <a:r>
              <a:rPr lang="ru-RU" sz="1800" dirty="0" smtClean="0">
                <a:solidFill>
                  <a:srgbClr val="48610B"/>
                </a:solidFill>
              </a:rPr>
              <a:t>, </a:t>
            </a:r>
            <a:r>
              <a:rPr lang="ru-RU" sz="1800" i="1" dirty="0" smtClean="0">
                <a:solidFill>
                  <a:srgbClr val="48610B"/>
                </a:solidFill>
              </a:rPr>
              <a:t>Снегурочка</a:t>
            </a:r>
            <a:r>
              <a:rPr lang="ru-RU" sz="1800" dirty="0" smtClean="0">
                <a:solidFill>
                  <a:srgbClr val="48610B"/>
                </a:solidFill>
              </a:rPr>
              <a:t>, </a:t>
            </a:r>
            <a:r>
              <a:rPr lang="ru-RU" sz="1800" i="1" dirty="0" smtClean="0">
                <a:solidFill>
                  <a:srgbClr val="48610B"/>
                </a:solidFill>
              </a:rPr>
              <a:t>Бесприданница</a:t>
            </a:r>
          </a:p>
          <a:p>
            <a:pPr marL="3762375">
              <a:spcBef>
                <a:spcPts val="0"/>
              </a:spcBef>
              <a:tabLst>
                <a:tab pos="3762375" algn="l"/>
              </a:tabLst>
            </a:pPr>
            <a:r>
              <a:rPr lang="hu-HU" sz="2000" dirty="0" smtClean="0">
                <a:solidFill>
                  <a:srgbClr val="663300"/>
                </a:solidFill>
              </a:rPr>
              <a:t>A</a:t>
            </a:r>
            <a:r>
              <a:rPr lang="hu-HU" sz="2000" dirty="0">
                <a:solidFill>
                  <a:srgbClr val="663300"/>
                </a:solidFill>
              </a:rPr>
              <a:t>. Osztrovszkij és a moszkvai Kisszínház.</a:t>
            </a:r>
          </a:p>
          <a:p>
            <a:pPr marL="3762375">
              <a:spcBef>
                <a:spcPts val="0"/>
              </a:spcBef>
              <a:tabLst>
                <a:tab pos="3762375" algn="l"/>
              </a:tabLst>
            </a:pPr>
            <a:r>
              <a:rPr lang="hu-HU" sz="2000" dirty="0">
                <a:solidFill>
                  <a:srgbClr val="663300"/>
                </a:solidFill>
              </a:rPr>
              <a:t>A verses történelmi dráma A. K. Tolsztoj</a:t>
            </a:r>
          </a:p>
          <a:p>
            <a:pPr marL="3762375">
              <a:spcBef>
                <a:spcPts val="0"/>
              </a:spcBef>
              <a:tabLst>
                <a:tab pos="3762375" algn="l"/>
              </a:tabLst>
            </a:pPr>
            <a:r>
              <a:rPr lang="hu-HU" sz="2000" dirty="0">
                <a:solidFill>
                  <a:srgbClr val="663300"/>
                </a:solidFill>
              </a:rPr>
              <a:t>A gogoli hagyomány folytatása </a:t>
            </a:r>
            <a:r>
              <a:rPr lang="hu-HU" sz="2000" dirty="0" smtClean="0">
                <a:solidFill>
                  <a:srgbClr val="663300"/>
                </a:solidFill>
              </a:rPr>
              <a:t>–</a:t>
            </a:r>
            <a:r>
              <a:rPr lang="ru-RU" sz="2000" dirty="0" smtClean="0">
                <a:solidFill>
                  <a:srgbClr val="663300"/>
                </a:solidFill>
              </a:rPr>
              <a:t/>
            </a:r>
            <a:br>
              <a:rPr lang="ru-RU" sz="2000" dirty="0" smtClean="0">
                <a:solidFill>
                  <a:srgbClr val="663300"/>
                </a:solidFill>
              </a:rPr>
            </a:br>
            <a:r>
              <a:rPr lang="hu-HU" sz="2000" dirty="0" smtClean="0">
                <a:solidFill>
                  <a:srgbClr val="663300"/>
                </a:solidFill>
              </a:rPr>
              <a:t>A</a:t>
            </a:r>
            <a:r>
              <a:rPr lang="hu-HU" sz="2000" dirty="0">
                <a:solidFill>
                  <a:srgbClr val="663300"/>
                </a:solidFill>
              </a:rPr>
              <a:t>. Szuhovo-Kobilin</a:t>
            </a:r>
          </a:p>
          <a:p>
            <a:pPr marL="3762375">
              <a:spcBef>
                <a:spcPts val="0"/>
              </a:spcBef>
              <a:tabLst>
                <a:tab pos="3762375" algn="l"/>
              </a:tabLst>
            </a:pPr>
            <a:r>
              <a:rPr lang="hu-HU" sz="2000" dirty="0">
                <a:solidFill>
                  <a:srgbClr val="663300"/>
                </a:solidFill>
              </a:rPr>
              <a:t>A. Csehov lírai komédiai és 19. századi előzményei (I. Turgenyev</a:t>
            </a:r>
            <a:r>
              <a:rPr lang="hu-HU" sz="2000" dirty="0" smtClean="0">
                <a:solidFill>
                  <a:srgbClr val="663300"/>
                </a:solidFill>
              </a:rPr>
              <a:t>)</a:t>
            </a:r>
            <a:endParaRPr lang="en-US" sz="2000" dirty="0" smtClean="0">
              <a:solidFill>
                <a:srgbClr val="663300"/>
              </a:solidFill>
            </a:endParaRPr>
          </a:p>
          <a:p>
            <a:pPr>
              <a:spcBef>
                <a:spcPts val="0"/>
              </a:spcBef>
              <a:tabLst>
                <a:tab pos="357188" algn="l"/>
              </a:tabLst>
            </a:pPr>
            <a:r>
              <a:rPr lang="hu-HU" sz="2000" dirty="0" smtClean="0">
                <a:solidFill>
                  <a:srgbClr val="663300"/>
                </a:solidFill>
              </a:rPr>
              <a:t>L</a:t>
            </a:r>
            <a:r>
              <a:rPr lang="hu-HU" sz="2000" dirty="0">
                <a:solidFill>
                  <a:srgbClr val="663300"/>
                </a:solidFill>
              </a:rPr>
              <a:t>. Ny. Tolsztoj </a:t>
            </a:r>
            <a:r>
              <a:rPr lang="hu-HU" sz="2000" dirty="0" smtClean="0">
                <a:solidFill>
                  <a:srgbClr val="663300"/>
                </a:solidFill>
              </a:rPr>
              <a:t>drámai: </a:t>
            </a:r>
            <a:r>
              <a:rPr lang="hu-HU" sz="2000" i="1" dirty="0" smtClean="0">
                <a:solidFill>
                  <a:srgbClr val="663300"/>
                </a:solidFill>
              </a:rPr>
              <a:t>A sötétség hatalma </a:t>
            </a:r>
            <a:r>
              <a:rPr lang="hu-HU" sz="2000" dirty="0" smtClean="0">
                <a:solidFill>
                  <a:srgbClr val="663300"/>
                </a:solidFill>
              </a:rPr>
              <a:t>(1886), </a:t>
            </a:r>
            <a:r>
              <a:rPr lang="hu-HU" sz="2000" i="1" dirty="0" smtClean="0">
                <a:solidFill>
                  <a:srgbClr val="663300"/>
                </a:solidFill>
              </a:rPr>
              <a:t>Élő holttest </a:t>
            </a:r>
            <a:r>
              <a:rPr lang="hu-HU" sz="2000" dirty="0" smtClean="0">
                <a:solidFill>
                  <a:srgbClr val="663300"/>
                </a:solidFill>
              </a:rPr>
              <a:t>(1900)</a:t>
            </a:r>
            <a:r>
              <a:rPr lang="ru-RU" sz="2000" dirty="0" smtClean="0">
                <a:solidFill>
                  <a:srgbClr val="663300"/>
                </a:solidFill>
              </a:rPr>
              <a:t>				          </a:t>
            </a:r>
            <a:r>
              <a:rPr lang="ru-RU" sz="1800" i="1" dirty="0" smtClean="0">
                <a:solidFill>
                  <a:srgbClr val="48610B"/>
                </a:solidFill>
              </a:rPr>
              <a:t>Власть тьмы, Живой труп</a:t>
            </a:r>
            <a:endParaRPr lang="hu-HU" sz="1800" i="1" dirty="0">
              <a:solidFill>
                <a:srgbClr val="48610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" y="1420566"/>
            <a:ext cx="3599727" cy="33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hu-HU" sz="2800" b="1" dirty="0">
                <a:solidFill>
                  <a:srgbClr val="5C2E00"/>
                </a:solidFill>
              </a:rPr>
              <a:t>1840–80-as évek </a:t>
            </a:r>
            <a:r>
              <a:rPr lang="hu-HU" sz="2800" b="1" dirty="0" smtClean="0">
                <a:solidFill>
                  <a:srgbClr val="5C2E00"/>
                </a:solidFill>
              </a:rPr>
              <a:t>:</a:t>
            </a:r>
            <a:br>
              <a:rPr lang="hu-HU" sz="2800" b="1" dirty="0" smtClean="0">
                <a:solidFill>
                  <a:srgbClr val="5C2E00"/>
                </a:solidFill>
              </a:rPr>
            </a:br>
            <a:r>
              <a:rPr lang="hu-HU" sz="2800" b="1" dirty="0" smtClean="0">
                <a:solidFill>
                  <a:srgbClr val="5C2E00"/>
                </a:solidFill>
              </a:rPr>
              <a:t>az orosz próza fejlődési tendenciái</a:t>
            </a:r>
            <a:br>
              <a:rPr lang="hu-HU" sz="2800" b="1" dirty="0" smtClean="0">
                <a:solidFill>
                  <a:srgbClr val="5C2E00"/>
                </a:solidFill>
              </a:rPr>
            </a:br>
            <a:r>
              <a:rPr lang="hu-HU" sz="2800" b="1" dirty="0">
                <a:solidFill>
                  <a:srgbClr val="5C2E00"/>
                </a:solidFill>
              </a:rPr>
              <a:t> </a:t>
            </a:r>
            <a:r>
              <a:rPr lang="hu-HU" sz="2800" b="1" dirty="0" smtClean="0">
                <a:solidFill>
                  <a:srgbClr val="5C2E00"/>
                </a:solidFill>
              </a:rPr>
              <a:t>3. Az </a:t>
            </a:r>
            <a:r>
              <a:rPr lang="hu-HU" sz="2800" b="1" dirty="0">
                <a:solidFill>
                  <a:srgbClr val="5C2E00"/>
                </a:solidFill>
              </a:rPr>
              <a:t>orosz klasszikus regény </a:t>
            </a:r>
            <a:r>
              <a:rPr lang="hu-HU" sz="2800" b="1" dirty="0" smtClean="0">
                <a:solidFill>
                  <a:srgbClr val="5C2E00"/>
                </a:solidFill>
              </a:rPr>
              <a:t>kora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10" y="1417638"/>
            <a:ext cx="4464000" cy="54403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buAutoNum type="arabicPlain" startAt="1852"/>
            </a:pPr>
            <a:r>
              <a:rPr lang="hu-HU" sz="1800" dirty="0" smtClean="0">
                <a:solidFill>
                  <a:srgbClr val="663300"/>
                </a:solidFill>
              </a:rPr>
              <a:t> 	L</a:t>
            </a:r>
            <a:r>
              <a:rPr lang="hu-HU" sz="1800" dirty="0">
                <a:solidFill>
                  <a:srgbClr val="663300"/>
                </a:solidFill>
              </a:rPr>
              <a:t>. Tolsztoj, </a:t>
            </a:r>
            <a:r>
              <a:rPr lang="hu-HU" sz="1800" i="1" dirty="0">
                <a:solidFill>
                  <a:srgbClr val="663300"/>
                </a:solidFill>
              </a:rPr>
              <a:t>Gyermekkor </a:t>
            </a:r>
            <a:r>
              <a:rPr lang="hu-HU" sz="1800" i="1" dirty="0">
                <a:solidFill>
                  <a:srgbClr val="663300"/>
                </a:solidFill>
                <a:cs typeface="Times New Roman" panose="02020603050405020304" pitchFamily="18" charset="0"/>
              </a:rPr>
              <a:t>→</a:t>
            </a:r>
            <a:r>
              <a:rPr lang="hu-HU" sz="1800" i="1" dirty="0">
                <a:solidFill>
                  <a:srgbClr val="663300"/>
                </a:solidFill>
              </a:rPr>
              <a:t> </a:t>
            </a:r>
            <a:r>
              <a:rPr lang="hu-HU" sz="1800" i="1" dirty="0" smtClean="0">
                <a:solidFill>
                  <a:srgbClr val="663300"/>
                </a:solidFill>
              </a:rPr>
              <a:t> 	Kamaszkor </a:t>
            </a:r>
            <a:r>
              <a:rPr lang="hu-HU" sz="1800" dirty="0">
                <a:solidFill>
                  <a:srgbClr val="663300"/>
                </a:solidFill>
              </a:rPr>
              <a:t>(1854</a:t>
            </a:r>
            <a:r>
              <a:rPr lang="hu-HU" sz="1800" dirty="0" smtClean="0">
                <a:solidFill>
                  <a:srgbClr val="663300"/>
                </a:solidFill>
              </a:rPr>
              <a:t>),</a:t>
            </a:r>
            <a:br>
              <a:rPr lang="hu-HU" sz="1800" dirty="0" smtClean="0">
                <a:solidFill>
                  <a:srgbClr val="663300"/>
                </a:solidFill>
              </a:rPr>
            </a:br>
            <a:r>
              <a:rPr lang="hu-HU" sz="1800" dirty="0" smtClean="0">
                <a:solidFill>
                  <a:srgbClr val="663300"/>
                </a:solidFill>
              </a:rPr>
              <a:t>	 </a:t>
            </a:r>
            <a:r>
              <a:rPr lang="hu-HU" sz="1800" i="1" dirty="0">
                <a:solidFill>
                  <a:srgbClr val="663300"/>
                </a:solidFill>
              </a:rPr>
              <a:t>Ifjúság</a:t>
            </a:r>
            <a:r>
              <a:rPr lang="hu-HU" sz="1800" dirty="0">
                <a:solidFill>
                  <a:srgbClr val="663300"/>
                </a:solidFill>
              </a:rPr>
              <a:t> (1857)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>
                <a:solidFill>
                  <a:srgbClr val="663300"/>
                </a:solidFill>
              </a:rPr>
              <a:t>1856 	I. Turgenyev, </a:t>
            </a:r>
            <a:r>
              <a:rPr lang="hu-HU" sz="1800" i="1" dirty="0">
                <a:solidFill>
                  <a:srgbClr val="663300"/>
                </a:solidFill>
              </a:rPr>
              <a:t>Rugyin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>
                <a:solidFill>
                  <a:srgbClr val="663300"/>
                </a:solidFill>
              </a:rPr>
              <a:t>1859 	I. Turgenyev, </a:t>
            </a:r>
            <a:r>
              <a:rPr lang="hu-HU" sz="1800" i="1" dirty="0">
                <a:solidFill>
                  <a:srgbClr val="663300"/>
                </a:solidFill>
              </a:rPr>
              <a:t>Nemesi fészek</a:t>
            </a:r>
            <a:br>
              <a:rPr lang="hu-HU" sz="1800" i="1" dirty="0">
                <a:solidFill>
                  <a:srgbClr val="663300"/>
                </a:solidFill>
              </a:rPr>
            </a:br>
            <a:r>
              <a:rPr lang="hu-HU" sz="1800" i="1" dirty="0">
                <a:solidFill>
                  <a:srgbClr val="663300"/>
                </a:solidFill>
              </a:rPr>
              <a:t>	</a:t>
            </a:r>
            <a:r>
              <a:rPr lang="hu-HU" sz="1800" dirty="0">
                <a:solidFill>
                  <a:srgbClr val="663300"/>
                </a:solidFill>
              </a:rPr>
              <a:t>A. Goncsarov</a:t>
            </a:r>
            <a:r>
              <a:rPr lang="hu-HU" sz="1800" i="1" dirty="0">
                <a:solidFill>
                  <a:srgbClr val="663300"/>
                </a:solidFill>
              </a:rPr>
              <a:t>, Oblomov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>
                <a:solidFill>
                  <a:srgbClr val="663300"/>
                </a:solidFill>
              </a:rPr>
              <a:t>1860</a:t>
            </a:r>
            <a:r>
              <a:rPr lang="hu-HU" sz="1800" i="1" dirty="0">
                <a:solidFill>
                  <a:srgbClr val="663300"/>
                </a:solidFill>
              </a:rPr>
              <a:t>	</a:t>
            </a:r>
            <a:r>
              <a:rPr lang="hu-HU" sz="1800" dirty="0">
                <a:solidFill>
                  <a:srgbClr val="663300"/>
                </a:solidFill>
              </a:rPr>
              <a:t>I. Turgenyev, </a:t>
            </a:r>
            <a:r>
              <a:rPr lang="hu-HU" sz="1800" i="1" dirty="0">
                <a:solidFill>
                  <a:srgbClr val="663300"/>
                </a:solidFill>
              </a:rPr>
              <a:t>A küszöbön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>
                <a:solidFill>
                  <a:srgbClr val="663300"/>
                </a:solidFill>
              </a:rPr>
              <a:t>1862	I . Turgenyev, </a:t>
            </a:r>
            <a:r>
              <a:rPr lang="hu-HU" sz="1800" i="1" dirty="0">
                <a:solidFill>
                  <a:srgbClr val="663300"/>
                </a:solidFill>
              </a:rPr>
              <a:t>Apák és fiúk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>
                <a:solidFill>
                  <a:srgbClr val="663300"/>
                </a:solidFill>
              </a:rPr>
              <a:t>1863</a:t>
            </a:r>
            <a:r>
              <a:rPr lang="hu-HU" sz="1800" i="1" dirty="0">
                <a:solidFill>
                  <a:srgbClr val="663300"/>
                </a:solidFill>
              </a:rPr>
              <a:t>	</a:t>
            </a:r>
            <a:r>
              <a:rPr lang="hu-HU" sz="1800" dirty="0">
                <a:solidFill>
                  <a:srgbClr val="663300"/>
                </a:solidFill>
              </a:rPr>
              <a:t>N. Csernisevszkij, </a:t>
            </a:r>
            <a:r>
              <a:rPr lang="hu-HU" sz="1800" i="1" dirty="0">
                <a:solidFill>
                  <a:srgbClr val="663300"/>
                </a:solidFill>
              </a:rPr>
              <a:t>Mit tegyünk?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>
                <a:solidFill>
                  <a:srgbClr val="663300"/>
                </a:solidFill>
              </a:rPr>
              <a:t>1864	F. Dosztojevszkij, </a:t>
            </a:r>
            <a:r>
              <a:rPr lang="hu-HU" sz="1800" i="1" dirty="0">
                <a:solidFill>
                  <a:srgbClr val="663300"/>
                </a:solidFill>
              </a:rPr>
              <a:t>Feljegyzések </a:t>
            </a:r>
            <a:r>
              <a:rPr lang="hu-HU" sz="1800" i="1" dirty="0" smtClean="0">
                <a:solidFill>
                  <a:srgbClr val="663300"/>
                </a:solidFill>
              </a:rPr>
              <a:t/>
            </a:r>
            <a:br>
              <a:rPr lang="hu-HU" sz="1800" i="1" dirty="0" smtClean="0">
                <a:solidFill>
                  <a:srgbClr val="663300"/>
                </a:solidFill>
              </a:rPr>
            </a:br>
            <a:r>
              <a:rPr lang="hu-HU" sz="1800" i="1" dirty="0" smtClean="0">
                <a:solidFill>
                  <a:srgbClr val="663300"/>
                </a:solidFill>
              </a:rPr>
              <a:t>		az </a:t>
            </a:r>
            <a:r>
              <a:rPr lang="hu-HU" sz="1800" i="1" dirty="0">
                <a:solidFill>
                  <a:srgbClr val="663300"/>
                </a:solidFill>
              </a:rPr>
              <a:t>egérlyukból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>
                <a:solidFill>
                  <a:srgbClr val="663300"/>
                </a:solidFill>
              </a:rPr>
              <a:t>1866 	F. Dosztojevszkij, </a:t>
            </a:r>
            <a:r>
              <a:rPr lang="hu-HU" sz="1800" i="1" dirty="0">
                <a:solidFill>
                  <a:srgbClr val="663300"/>
                </a:solidFill>
              </a:rPr>
              <a:t>Bűn </a:t>
            </a:r>
            <a:r>
              <a:rPr lang="hu-HU" sz="1800" i="1" dirty="0" smtClean="0">
                <a:solidFill>
                  <a:srgbClr val="663300"/>
                </a:solidFill>
              </a:rPr>
              <a:t>és</a:t>
            </a:r>
            <a:br>
              <a:rPr lang="hu-HU" sz="1800" i="1" dirty="0" smtClean="0">
                <a:solidFill>
                  <a:srgbClr val="663300"/>
                </a:solidFill>
              </a:rPr>
            </a:br>
            <a:r>
              <a:rPr lang="hu-HU" sz="1800" i="1" dirty="0" smtClean="0">
                <a:solidFill>
                  <a:srgbClr val="663300"/>
                </a:solidFill>
              </a:rPr>
              <a:t>		bűnhődés</a:t>
            </a:r>
            <a:endParaRPr lang="hu-HU" sz="1800" i="1" dirty="0">
              <a:solidFill>
                <a:srgbClr val="66330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>
                <a:solidFill>
                  <a:srgbClr val="663300"/>
                </a:solidFill>
              </a:rPr>
              <a:t>1867	I. Turgenyev, </a:t>
            </a:r>
            <a:r>
              <a:rPr lang="hu-HU" sz="1800" i="1" dirty="0">
                <a:solidFill>
                  <a:srgbClr val="663300"/>
                </a:solidFill>
              </a:rPr>
              <a:t>Füst</a:t>
            </a:r>
            <a:br>
              <a:rPr lang="hu-HU" sz="1800" i="1" dirty="0">
                <a:solidFill>
                  <a:srgbClr val="663300"/>
                </a:solidFill>
              </a:rPr>
            </a:br>
            <a:r>
              <a:rPr lang="hu-HU" sz="1800" i="1" dirty="0">
                <a:solidFill>
                  <a:srgbClr val="663300"/>
                </a:solidFill>
              </a:rPr>
              <a:t>	</a:t>
            </a:r>
            <a:r>
              <a:rPr lang="hu-HU" sz="1800" dirty="0">
                <a:solidFill>
                  <a:srgbClr val="663300"/>
                </a:solidFill>
              </a:rPr>
              <a:t>A. Herzen</a:t>
            </a:r>
            <a:r>
              <a:rPr lang="hu-HU" sz="1800" i="1" dirty="0">
                <a:solidFill>
                  <a:srgbClr val="663300"/>
                </a:solidFill>
              </a:rPr>
              <a:t>, Emlékek és </a:t>
            </a:r>
            <a:r>
              <a:rPr lang="hu-HU" sz="1800" i="1" dirty="0" smtClean="0">
                <a:solidFill>
                  <a:srgbClr val="663300"/>
                </a:solidFill>
              </a:rPr>
              <a:t>		     elmélkedések </a:t>
            </a:r>
            <a:r>
              <a:rPr lang="hu-HU" sz="1800" i="1" dirty="0">
                <a:solidFill>
                  <a:srgbClr val="663300"/>
                </a:solidFill>
              </a:rPr>
              <a:t>(</a:t>
            </a:r>
            <a:r>
              <a:rPr lang="ru-RU" sz="1800" i="1" dirty="0">
                <a:solidFill>
                  <a:srgbClr val="48610B"/>
                </a:solidFill>
              </a:rPr>
              <a:t>Былое и думы</a:t>
            </a:r>
            <a:r>
              <a:rPr lang="hu-HU" sz="1800" i="1" dirty="0">
                <a:solidFill>
                  <a:srgbClr val="66330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>
                <a:solidFill>
                  <a:srgbClr val="663300"/>
                </a:solidFill>
              </a:rPr>
              <a:t>1868	F. Dosztojevszkij, </a:t>
            </a:r>
            <a:r>
              <a:rPr lang="hu-HU" sz="1800" i="1" dirty="0">
                <a:solidFill>
                  <a:srgbClr val="663300"/>
                </a:solidFill>
              </a:rPr>
              <a:t>A </a:t>
            </a:r>
            <a:r>
              <a:rPr lang="hu-HU" sz="1800" i="1" dirty="0" smtClean="0">
                <a:solidFill>
                  <a:srgbClr val="663300"/>
                </a:solidFill>
              </a:rPr>
              <a:t>félkegyelmű</a:t>
            </a:r>
            <a:r>
              <a:rPr lang="hu-HU" sz="1800" i="1" dirty="0">
                <a:solidFill>
                  <a:srgbClr val="663300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i="1" dirty="0">
              <a:solidFill>
                <a:srgbClr val="6633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6633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464000" cy="544036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 smtClean="0">
                <a:solidFill>
                  <a:srgbClr val="663300"/>
                </a:solidFill>
              </a:rPr>
              <a:t>1869	L</a:t>
            </a:r>
            <a:r>
              <a:rPr lang="hu-HU" sz="1800" dirty="0">
                <a:solidFill>
                  <a:srgbClr val="663300"/>
                </a:solidFill>
              </a:rPr>
              <a:t>. Tolsztoj, </a:t>
            </a:r>
            <a:r>
              <a:rPr lang="hu-HU" sz="1800" i="1" dirty="0">
                <a:solidFill>
                  <a:srgbClr val="663300"/>
                </a:solidFill>
              </a:rPr>
              <a:t>Háború és béke</a:t>
            </a:r>
            <a:br>
              <a:rPr lang="hu-HU" sz="1800" i="1" dirty="0">
                <a:solidFill>
                  <a:srgbClr val="663300"/>
                </a:solidFill>
              </a:rPr>
            </a:br>
            <a:r>
              <a:rPr lang="hu-HU" sz="1800" i="1" dirty="0">
                <a:solidFill>
                  <a:srgbClr val="663300"/>
                </a:solidFill>
              </a:rPr>
              <a:t>	</a:t>
            </a:r>
            <a:r>
              <a:rPr lang="hu-HU" sz="1800" dirty="0">
                <a:solidFill>
                  <a:srgbClr val="663300"/>
                </a:solidFill>
              </a:rPr>
              <a:t>I. Goncsarov</a:t>
            </a:r>
            <a:r>
              <a:rPr lang="hu-HU" sz="1800" i="1" dirty="0">
                <a:solidFill>
                  <a:srgbClr val="663300"/>
                </a:solidFill>
              </a:rPr>
              <a:t>, Szakadék </a:t>
            </a:r>
            <a:endParaRPr lang="hu-HU" sz="1800" i="1" dirty="0" smtClean="0">
              <a:solidFill>
                <a:srgbClr val="66330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 smtClean="0">
                <a:solidFill>
                  <a:srgbClr val="663300"/>
                </a:solidFill>
              </a:rPr>
              <a:t>1870	M. Saltikov-Scsedrin,</a:t>
            </a:r>
            <a:br>
              <a:rPr lang="hu-HU" sz="1800" dirty="0" smtClean="0">
                <a:solidFill>
                  <a:srgbClr val="663300"/>
                </a:solidFill>
              </a:rPr>
            </a:br>
            <a:r>
              <a:rPr lang="hu-HU" sz="1800" dirty="0" smtClean="0">
                <a:solidFill>
                  <a:srgbClr val="663300"/>
                </a:solidFill>
              </a:rPr>
              <a:t>	   	 </a:t>
            </a:r>
            <a:r>
              <a:rPr lang="hu-HU" sz="1800" i="1" dirty="0" smtClean="0">
                <a:solidFill>
                  <a:srgbClr val="663300"/>
                </a:solidFill>
              </a:rPr>
              <a:t>Egy város története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 smtClean="0">
                <a:solidFill>
                  <a:srgbClr val="663300"/>
                </a:solidFill>
              </a:rPr>
              <a:t>1872	F</a:t>
            </a:r>
            <a:r>
              <a:rPr lang="hu-HU" sz="1800" dirty="0">
                <a:solidFill>
                  <a:srgbClr val="663300"/>
                </a:solidFill>
              </a:rPr>
              <a:t>. Dosztojevszkij, </a:t>
            </a:r>
            <a:r>
              <a:rPr lang="hu-HU" sz="1800" i="1" dirty="0">
                <a:solidFill>
                  <a:srgbClr val="663300"/>
                </a:solidFill>
              </a:rPr>
              <a:t>Ördögök</a:t>
            </a:r>
            <a:endParaRPr lang="ru-RU" sz="1800" i="1" dirty="0">
              <a:solidFill>
                <a:srgbClr val="66330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>
                <a:solidFill>
                  <a:srgbClr val="663300"/>
                </a:solidFill>
              </a:rPr>
              <a:t>1875	F. Dosztojevszkij, </a:t>
            </a:r>
            <a:r>
              <a:rPr lang="hu-HU" sz="1800" i="1" dirty="0">
                <a:solidFill>
                  <a:srgbClr val="663300"/>
                </a:solidFill>
              </a:rPr>
              <a:t>A kamasz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800" dirty="0" smtClean="0">
                <a:solidFill>
                  <a:srgbClr val="663300"/>
                </a:solidFill>
              </a:rPr>
              <a:t>1877	</a:t>
            </a:r>
            <a:r>
              <a:rPr lang="hu-HU" sz="1800" dirty="0" smtClean="0">
                <a:solidFill>
                  <a:srgbClr val="663300"/>
                </a:solidFill>
              </a:rPr>
              <a:t>I</a:t>
            </a:r>
            <a:r>
              <a:rPr lang="hu-HU" sz="1800" dirty="0">
                <a:solidFill>
                  <a:srgbClr val="663300"/>
                </a:solidFill>
              </a:rPr>
              <a:t>. Turgenyev, </a:t>
            </a:r>
            <a:r>
              <a:rPr lang="hu-HU" sz="1800" i="1" dirty="0">
                <a:solidFill>
                  <a:srgbClr val="663300"/>
                </a:solidFill>
              </a:rPr>
              <a:t>Töretlen </a:t>
            </a:r>
            <a:r>
              <a:rPr lang="hu-HU" sz="1800" i="1" dirty="0" smtClean="0">
                <a:solidFill>
                  <a:srgbClr val="663300"/>
                </a:solidFill>
              </a:rPr>
              <a:t>föld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 smtClean="0">
                <a:solidFill>
                  <a:srgbClr val="663300"/>
                </a:solidFill>
              </a:rPr>
              <a:t>1878</a:t>
            </a:r>
            <a:r>
              <a:rPr lang="hu-HU" sz="1800" i="1" dirty="0" smtClean="0">
                <a:solidFill>
                  <a:srgbClr val="663300"/>
                </a:solidFill>
              </a:rPr>
              <a:t>	</a:t>
            </a:r>
            <a:r>
              <a:rPr lang="hu-HU" sz="1800" dirty="0" smtClean="0">
                <a:solidFill>
                  <a:srgbClr val="663300"/>
                </a:solidFill>
              </a:rPr>
              <a:t>L</a:t>
            </a:r>
            <a:r>
              <a:rPr lang="hu-HU" sz="1800" dirty="0">
                <a:solidFill>
                  <a:srgbClr val="663300"/>
                </a:solidFill>
              </a:rPr>
              <a:t>. Tolsztoj, </a:t>
            </a:r>
            <a:r>
              <a:rPr lang="hu-HU" sz="1800" i="1" dirty="0">
                <a:solidFill>
                  <a:srgbClr val="663300"/>
                </a:solidFill>
              </a:rPr>
              <a:t>Anna </a:t>
            </a:r>
            <a:r>
              <a:rPr lang="hu-HU" sz="1800" i="1" dirty="0" smtClean="0">
                <a:solidFill>
                  <a:srgbClr val="663300"/>
                </a:solidFill>
              </a:rPr>
              <a:t>Karenina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 smtClean="0">
                <a:solidFill>
                  <a:srgbClr val="663300"/>
                </a:solidFill>
              </a:rPr>
              <a:t>1880</a:t>
            </a:r>
            <a:r>
              <a:rPr lang="hu-HU" sz="1800" i="1" dirty="0" smtClean="0">
                <a:solidFill>
                  <a:srgbClr val="663300"/>
                </a:solidFill>
              </a:rPr>
              <a:t>	</a:t>
            </a:r>
            <a:r>
              <a:rPr lang="hu-HU" sz="1800" dirty="0" smtClean="0">
                <a:solidFill>
                  <a:srgbClr val="663300"/>
                </a:solidFill>
              </a:rPr>
              <a:t>F. Dosztojevszkij, </a:t>
            </a:r>
            <a:r>
              <a:rPr lang="hu-HU" sz="1800" i="1" dirty="0" smtClean="0">
                <a:solidFill>
                  <a:srgbClr val="663300"/>
                </a:solidFill>
              </a:rPr>
              <a:t>Karamazov 			     testvérek</a:t>
            </a:r>
            <a:br>
              <a:rPr lang="hu-HU" sz="1800" i="1" dirty="0" smtClean="0">
                <a:solidFill>
                  <a:srgbClr val="663300"/>
                </a:solidFill>
              </a:rPr>
            </a:br>
            <a:r>
              <a:rPr lang="hu-HU" sz="1800" i="1" dirty="0" smtClean="0">
                <a:solidFill>
                  <a:srgbClr val="663300"/>
                </a:solidFill>
              </a:rPr>
              <a:t>	</a:t>
            </a:r>
            <a:r>
              <a:rPr lang="hu-HU" sz="1800" dirty="0" smtClean="0">
                <a:solidFill>
                  <a:srgbClr val="663300"/>
                </a:solidFill>
              </a:rPr>
              <a:t>M</a:t>
            </a:r>
            <a:r>
              <a:rPr lang="hu-HU" sz="1800" dirty="0">
                <a:solidFill>
                  <a:srgbClr val="663300"/>
                </a:solidFill>
              </a:rPr>
              <a:t>. Saltikov-Scsedrin</a:t>
            </a:r>
            <a:r>
              <a:rPr lang="hu-HU" sz="1800" dirty="0" smtClean="0">
                <a:solidFill>
                  <a:srgbClr val="663300"/>
                </a:solidFill>
              </a:rPr>
              <a:t>,</a:t>
            </a:r>
            <a:br>
              <a:rPr lang="hu-HU" sz="1800" dirty="0" smtClean="0">
                <a:solidFill>
                  <a:srgbClr val="663300"/>
                </a:solidFill>
              </a:rPr>
            </a:br>
            <a:r>
              <a:rPr lang="hu-HU" sz="1800" dirty="0" smtClean="0">
                <a:solidFill>
                  <a:srgbClr val="663300"/>
                </a:solidFill>
              </a:rPr>
              <a:t>		</a:t>
            </a:r>
            <a:r>
              <a:rPr lang="hu-HU" sz="1800" i="1" dirty="0" smtClean="0">
                <a:solidFill>
                  <a:srgbClr val="663300"/>
                </a:solidFill>
              </a:rPr>
              <a:t>A Galavljov-család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hu-HU" sz="1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1884	A. Csehov első elbeszélés kötete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hu-HU" sz="1800" dirty="0" smtClean="0">
              <a:solidFill>
                <a:srgbClr val="66330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800" dirty="0" smtClean="0">
                <a:solidFill>
                  <a:srgbClr val="663300"/>
                </a:solidFill>
              </a:rPr>
              <a:t>1899	L. Tolsztoj, </a:t>
            </a:r>
            <a:r>
              <a:rPr lang="hu-HU" sz="1800" i="1" dirty="0" smtClean="0">
                <a:solidFill>
                  <a:srgbClr val="663300"/>
                </a:solidFill>
              </a:rPr>
              <a:t>Feltámadás</a:t>
            </a:r>
            <a:r>
              <a:rPr lang="hu-HU" sz="1800" dirty="0">
                <a:solidFill>
                  <a:srgbClr val="663300"/>
                </a:solidFill>
              </a:rPr>
              <a:t>	 </a:t>
            </a:r>
            <a:r>
              <a:rPr lang="hu-HU" sz="1800" i="1" dirty="0" smtClean="0">
                <a:solidFill>
                  <a:srgbClr val="663300"/>
                </a:solidFill>
              </a:rPr>
              <a:t>	</a:t>
            </a:r>
            <a:endParaRPr lang="hu-HU" sz="1800" i="1" dirty="0">
              <a:solidFill>
                <a:srgbClr val="6633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8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380676"/>
            <a:ext cx="8572500" cy="4616087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663300"/>
                </a:solidFill>
              </a:rPr>
              <a:t>A próza pszichologizmusa </a:t>
            </a:r>
            <a:r>
              <a:rPr lang="ru-RU" sz="2000" dirty="0" smtClean="0">
                <a:solidFill>
                  <a:srgbClr val="663300"/>
                </a:solidFill>
              </a:rPr>
              <a:t>–</a:t>
            </a:r>
            <a:r>
              <a:rPr lang="hu-HU" sz="2000" dirty="0" smtClean="0">
                <a:solidFill>
                  <a:srgbClr val="663300"/>
                </a:solidFill>
              </a:rPr>
              <a:t> életrajziság és önéletrajziság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663300"/>
                </a:solidFill>
              </a:rPr>
              <a:t>Az </a:t>
            </a:r>
            <a:r>
              <a:rPr lang="de-DE" sz="2000" dirty="0" smtClean="0">
                <a:solidFill>
                  <a:srgbClr val="663300"/>
                </a:solidFill>
              </a:rPr>
              <a:t>Icherzählung</a:t>
            </a:r>
            <a:r>
              <a:rPr lang="ru-RU" sz="2000" dirty="0" smtClean="0">
                <a:solidFill>
                  <a:srgbClr val="663300"/>
                </a:solidFill>
              </a:rPr>
              <a:t> </a:t>
            </a:r>
            <a:r>
              <a:rPr lang="hu-HU" sz="2000" dirty="0" smtClean="0">
                <a:solidFill>
                  <a:srgbClr val="663300"/>
                </a:solidFill>
              </a:rPr>
              <a:t>(„én-elbeszélés”) az </a:t>
            </a:r>
            <a:r>
              <a:rPr lang="ru-RU" sz="2000" dirty="0" smtClean="0">
                <a:solidFill>
                  <a:srgbClr val="663300"/>
                </a:solidFill>
              </a:rPr>
              <a:t>1850–60-</a:t>
            </a:r>
            <a:r>
              <a:rPr lang="hu-HU" sz="2000" dirty="0" smtClean="0">
                <a:solidFill>
                  <a:srgbClr val="663300"/>
                </a:solidFill>
              </a:rPr>
              <a:t>as</a:t>
            </a:r>
            <a:r>
              <a:rPr lang="ru-RU" sz="2000" dirty="0" smtClean="0">
                <a:solidFill>
                  <a:srgbClr val="663300"/>
                </a:solidFill>
              </a:rPr>
              <a:t> </a:t>
            </a:r>
            <a:r>
              <a:rPr lang="hu-HU" sz="2000" dirty="0" smtClean="0">
                <a:solidFill>
                  <a:srgbClr val="663300"/>
                </a:solidFill>
              </a:rPr>
              <a:t>években</a:t>
            </a:r>
            <a:r>
              <a:rPr lang="ru-RU" sz="2000" dirty="0" smtClean="0">
                <a:solidFill>
                  <a:srgbClr val="663300"/>
                </a:solidFill>
              </a:rPr>
              <a:t>.</a:t>
            </a:r>
            <a:endParaRPr lang="hu-HU" sz="2000" dirty="0" smtClean="0">
              <a:solidFill>
                <a:srgbClr val="663300"/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663300"/>
                </a:solidFill>
              </a:rPr>
              <a:t>Hőstípusok váltásai:</a:t>
            </a:r>
            <a:br>
              <a:rPr lang="hu-HU" sz="2000" dirty="0" smtClean="0">
                <a:solidFill>
                  <a:srgbClr val="663300"/>
                </a:solidFill>
              </a:rPr>
            </a:br>
            <a:r>
              <a:rPr lang="hu-HU" sz="2000" dirty="0" smtClean="0">
                <a:solidFill>
                  <a:srgbClr val="663300"/>
                </a:solidFill>
              </a:rPr>
              <a:t>„felesleges ember” </a:t>
            </a:r>
            <a:r>
              <a:rPr lang="ru-RU" sz="2000" dirty="0" smtClean="0">
                <a:solidFill>
                  <a:srgbClr val="663300"/>
                </a:solidFill>
              </a:rPr>
              <a:t>–</a:t>
            </a:r>
            <a:r>
              <a:rPr lang="hu-HU" sz="2000" dirty="0" smtClean="0">
                <a:solidFill>
                  <a:srgbClr val="663300"/>
                </a:solidFill>
              </a:rPr>
              <a:t> „új emberek” </a:t>
            </a:r>
            <a:r>
              <a:rPr lang="ru-RU" sz="2000" dirty="0" smtClean="0">
                <a:solidFill>
                  <a:srgbClr val="663300"/>
                </a:solidFill>
              </a:rPr>
              <a:t>–</a:t>
            </a:r>
            <a:r>
              <a:rPr lang="hu-HU" sz="2000" dirty="0" smtClean="0">
                <a:solidFill>
                  <a:srgbClr val="663300"/>
                </a:solidFill>
              </a:rPr>
              <a:t> nihilisták </a:t>
            </a:r>
            <a:r>
              <a:rPr lang="ru-RU" sz="2000" dirty="0" smtClean="0">
                <a:solidFill>
                  <a:srgbClr val="663300"/>
                </a:solidFill>
              </a:rPr>
              <a:t>–</a:t>
            </a:r>
            <a:r>
              <a:rPr lang="hu-HU" sz="2000" dirty="0" smtClean="0">
                <a:solidFill>
                  <a:srgbClr val="663300"/>
                </a:solidFill>
              </a:rPr>
              <a:t> kereső hős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663300"/>
                </a:solidFill>
              </a:rPr>
              <a:t>A nemzedékek konfliktusa mint regényszerkesztési elem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663300"/>
                </a:solidFill>
              </a:rPr>
              <a:t>Az 1870</a:t>
            </a:r>
            <a:r>
              <a:rPr lang="ru-RU" sz="2000" dirty="0" smtClean="0">
                <a:solidFill>
                  <a:srgbClr val="663300"/>
                </a:solidFill>
              </a:rPr>
              <a:t>–</a:t>
            </a:r>
            <a:r>
              <a:rPr lang="hu-HU" sz="2000" dirty="0" smtClean="0">
                <a:solidFill>
                  <a:srgbClr val="663300"/>
                </a:solidFill>
              </a:rPr>
              <a:t>1880-as évek regényeinek filozófiai problematikája és szimbolikája (a vasút, a vihar, az otthon, a család, stb.)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663300"/>
                </a:solidFill>
              </a:rPr>
              <a:t>Az 1880-as évek </a:t>
            </a:r>
            <a:r>
              <a:rPr lang="ru-RU" sz="2000" dirty="0" smtClean="0">
                <a:solidFill>
                  <a:srgbClr val="663300"/>
                </a:solidFill>
              </a:rPr>
              <a:t>–</a:t>
            </a:r>
            <a:r>
              <a:rPr lang="hu-HU" sz="2000" dirty="0" smtClean="0">
                <a:solidFill>
                  <a:srgbClr val="663300"/>
                </a:solidFill>
              </a:rPr>
              <a:t> a műfaji preferenciák megváltozása:</a:t>
            </a:r>
          </a:p>
          <a:p>
            <a:pPr marL="712788" fontAlgn="auto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rgbClr val="663300"/>
                </a:solidFill>
              </a:rPr>
              <a:t> </a:t>
            </a:r>
            <a:r>
              <a:rPr lang="hu-HU" sz="2000" dirty="0" smtClean="0">
                <a:solidFill>
                  <a:srgbClr val="663300"/>
                </a:solidFill>
              </a:rPr>
              <a:t>a narogynik-próza szociológiai-publicisztikai műfajai (karcolatok)</a:t>
            </a:r>
          </a:p>
          <a:p>
            <a:pPr marL="712788" fontAlgn="auto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rgbClr val="663300"/>
                </a:solidFill>
              </a:rPr>
              <a:t>A kispróza előretörése</a:t>
            </a:r>
          </a:p>
          <a:p>
            <a:pPr marL="712788" fontAlgn="auto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rgbClr val="663300"/>
                </a:solidFill>
              </a:rPr>
              <a:t>A. Csehov novelláinak újszerűsége</a:t>
            </a:r>
          </a:p>
          <a:p>
            <a:pPr marL="712788" fontAlgn="auto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rgbClr val="663300"/>
                </a:solidFill>
              </a:rPr>
              <a:t>1890-es évek novellaírói nemzedéke</a:t>
            </a:r>
            <a:br>
              <a:rPr lang="hu-HU" sz="2000" dirty="0" smtClean="0">
                <a:solidFill>
                  <a:srgbClr val="663300"/>
                </a:solidFill>
              </a:rPr>
            </a:br>
            <a:r>
              <a:rPr lang="hu-HU" sz="2000" dirty="0" smtClean="0">
                <a:solidFill>
                  <a:srgbClr val="663300"/>
                </a:solidFill>
              </a:rPr>
              <a:t>(I. Bunyin, A. Kuprin, M. Gorkij, L. Andrejev)</a:t>
            </a:r>
          </a:p>
          <a:p>
            <a:pPr marL="712788" fontAlgn="auto">
              <a:spcBef>
                <a:spcPts val="0"/>
              </a:spcBef>
              <a:spcAft>
                <a:spcPts val="300"/>
              </a:spcAft>
              <a:buClr>
                <a:srgbClr val="663300"/>
              </a:buClr>
              <a:buFont typeface="Wingdings" panose="05000000000000000000" pitchFamily="2" charset="2"/>
              <a:buChar char="Ø"/>
              <a:defRPr/>
            </a:pPr>
            <a:endParaRPr lang="de-DE" sz="2000" dirty="0" smtClean="0">
              <a:solidFill>
                <a:srgbClr val="66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405676"/>
            <a:ext cx="8229600" cy="6666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rgbClr val="663300"/>
                </a:solidFill>
              </a:rPr>
              <a:t>4.    A kor prózájának néhány jellemzője</a:t>
            </a:r>
            <a:endParaRPr sz="32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307" y="1424763"/>
            <a:ext cx="4667693" cy="1143000"/>
          </a:xfrm>
        </p:spPr>
        <p:txBody>
          <a:bodyPr/>
          <a:lstStyle/>
          <a:p>
            <a:pPr lvl="1"/>
            <a:r>
              <a:rPr lang="hu-HU" sz="2800" b="1" dirty="0" smtClean="0">
                <a:solidFill>
                  <a:srgbClr val="5C2E00"/>
                </a:solidFill>
                <a:latin typeface="+mj-lt"/>
              </a:rPr>
              <a:t>Az orosz irodalom új útjai</a:t>
            </a:r>
            <a:br>
              <a:rPr lang="hu-HU" sz="2800" b="1" dirty="0" smtClean="0">
                <a:solidFill>
                  <a:srgbClr val="5C2E00"/>
                </a:solidFill>
                <a:latin typeface="+mj-lt"/>
              </a:rPr>
            </a:br>
            <a:r>
              <a:rPr lang="hu-HU" sz="2800" b="1" dirty="0" smtClean="0">
                <a:solidFill>
                  <a:srgbClr val="5C2E00"/>
                </a:solidFill>
                <a:latin typeface="+mj-lt"/>
              </a:rPr>
              <a:t>az 1880-as évektől</a:t>
            </a:r>
            <a:endParaRPr lang="en-US" sz="36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3" y="4719407"/>
            <a:ext cx="7512627" cy="933248"/>
          </a:xfrm>
        </p:spPr>
        <p:txBody>
          <a:bodyPr/>
          <a:lstStyle/>
          <a:p>
            <a:pPr marL="342900" lvl="1" indent="-342900" algn="just">
              <a:buFontTx/>
              <a:buChar char="•"/>
            </a:pPr>
            <a:r>
              <a:rPr lang="hu-HU" sz="2000" dirty="0" smtClean="0">
                <a:solidFill>
                  <a:srgbClr val="5C2E00"/>
                </a:solidFill>
              </a:rPr>
              <a:t>Az </a:t>
            </a:r>
            <a:r>
              <a:rPr lang="hu-HU" sz="2000" dirty="0">
                <a:solidFill>
                  <a:srgbClr val="5C2E00"/>
                </a:solidFill>
              </a:rPr>
              <a:t>orosz modernizmus </a:t>
            </a:r>
            <a:r>
              <a:rPr lang="hu-HU" sz="2000" dirty="0">
                <a:solidFill>
                  <a:srgbClr val="5C2E00"/>
                </a:solidFill>
                <a:sym typeface="Wingdings"/>
              </a:rPr>
              <a:t></a:t>
            </a:r>
            <a:r>
              <a:rPr lang="hu-HU" sz="2000" dirty="0">
                <a:solidFill>
                  <a:srgbClr val="5C2E00"/>
                </a:solidFill>
              </a:rPr>
              <a:t> az orosz költészet „ezüstkora</a:t>
            </a:r>
            <a:r>
              <a:rPr lang="hu-HU" sz="2000" dirty="0" smtClean="0">
                <a:solidFill>
                  <a:srgbClr val="5C2E00"/>
                </a:solidFill>
              </a:rPr>
              <a:t>”</a:t>
            </a:r>
          </a:p>
          <a:p>
            <a:pPr marL="342900" lvl="1" indent="-342900" algn="just">
              <a:buFontTx/>
              <a:buChar char="•"/>
            </a:pPr>
            <a:r>
              <a:rPr lang="hu-HU" sz="2000" dirty="0" smtClean="0">
                <a:solidFill>
                  <a:srgbClr val="5C2E00"/>
                </a:solidFill>
              </a:rPr>
              <a:t>A </a:t>
            </a:r>
            <a:r>
              <a:rPr lang="hu-HU" sz="2000" dirty="0">
                <a:solidFill>
                  <a:srgbClr val="5C2E00"/>
                </a:solidFill>
              </a:rPr>
              <a:t>„klasszikus” és a modernista irányzatok </a:t>
            </a:r>
            <a:r>
              <a:rPr lang="hu-HU" sz="2000" dirty="0" smtClean="0">
                <a:solidFill>
                  <a:srgbClr val="5C2E00"/>
                </a:solidFill>
              </a:rPr>
              <a:t>egymásmellettisége</a:t>
            </a:r>
            <a:endParaRPr lang="hu-HU" sz="2000" dirty="0">
              <a:solidFill>
                <a:srgbClr val="5C2E00"/>
              </a:solidFill>
            </a:endParaRPr>
          </a:p>
          <a:p>
            <a:pPr algn="just"/>
            <a:endParaRPr lang="en-US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Serebrjanyj v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9546" cy="39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2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3443" y="0"/>
            <a:ext cx="7060557" cy="495383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hu-HU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Képek forrásai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Источники иллюстраций</a:t>
            </a:r>
            <a:endParaRPr lang="en-US" sz="26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18055" r="46811" b="19485"/>
          <a:stretch/>
        </p:blipFill>
        <p:spPr>
          <a:xfrm>
            <a:off x="0" y="790576"/>
            <a:ext cx="1620253" cy="106176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1620253" y="1042712"/>
            <a:ext cx="72831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www.mmsk.ru/objectdata/CatalogUnitImpl/48285/Burlaki-na-Volge-01_Md.jpg</a:t>
            </a:r>
            <a:endParaRPr lang="en-US" sz="1400" dirty="0" smtClean="0"/>
          </a:p>
          <a:p>
            <a:r>
              <a:rPr lang="hu-HU" sz="1400" dirty="0" smtClean="0"/>
              <a:t>I. Repin, Hajóvontatók</a:t>
            </a:r>
            <a:r>
              <a:rPr lang="en-US" sz="1400" dirty="0" smtClean="0"/>
              <a:t> a </a:t>
            </a:r>
            <a:r>
              <a:rPr lang="hu-HU" sz="1400" dirty="0" smtClean="0"/>
              <a:t>Volgán</a:t>
            </a:r>
            <a:r>
              <a:rPr lang="en-US" sz="1400" dirty="0" smtClean="0"/>
              <a:t> (</a:t>
            </a:r>
            <a:r>
              <a:rPr lang="en-US" sz="1400" dirty="0"/>
              <a:t>1870-1873</a:t>
            </a:r>
            <a:r>
              <a:rPr lang="en-US" sz="1400" dirty="0" smtClean="0"/>
              <a:t>)</a:t>
            </a:r>
            <a:r>
              <a:rPr lang="hu-HU" sz="1400" dirty="0" smtClean="0"/>
              <a:t>. Részlet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hu-HU" sz="1400" dirty="0" smtClean="0"/>
          </a:p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ladyvapm.com/house/groza-kratkoe-soderzhanie-pesy-po-dejstvijam.html</a:t>
            </a:r>
            <a:endParaRPr lang="hu-HU" sz="1400" dirty="0" smtClean="0"/>
          </a:p>
          <a:p>
            <a:r>
              <a:rPr lang="hu-HU" sz="1400" dirty="0" smtClean="0"/>
              <a:t>A. N. Osztrovszkij </a:t>
            </a:r>
            <a:r>
              <a:rPr lang="hu-HU" sz="1400" i="1" dirty="0" smtClean="0"/>
              <a:t>Vihar</a:t>
            </a:r>
            <a:r>
              <a:rPr lang="hu-HU" sz="1400" dirty="0" smtClean="0"/>
              <a:t> c. darabjának jelenete a moszkvai Kisszínház (</a:t>
            </a:r>
            <a:r>
              <a:rPr lang="ru-RU" sz="1400" dirty="0" smtClean="0"/>
              <a:t>Малый театр</a:t>
            </a:r>
            <a:r>
              <a:rPr lang="hu-HU" sz="1400" dirty="0" smtClean="0"/>
              <a:t>)</a:t>
            </a:r>
            <a:r>
              <a:rPr lang="ru-RU" sz="1400" dirty="0"/>
              <a:t> </a:t>
            </a:r>
            <a:r>
              <a:rPr lang="hu-HU" sz="1400" dirty="0" smtClean="0"/>
              <a:t>színpadán 19. sz. végén</a:t>
            </a:r>
          </a:p>
          <a:p>
            <a:endParaRPr lang="hu-HU" sz="1400" dirty="0" smtClean="0"/>
          </a:p>
          <a:p>
            <a:endParaRPr lang="hu-HU" sz="1400" dirty="0"/>
          </a:p>
          <a:p>
            <a:endParaRPr lang="hu-HU" sz="1400" dirty="0" smtClean="0"/>
          </a:p>
          <a:p>
            <a:endParaRPr lang="hu-HU" sz="1400" dirty="0"/>
          </a:p>
          <a:p>
            <a:r>
              <a:rPr lang="hu-HU" sz="1400" dirty="0">
                <a:hlinkClick r:id="rId5"/>
              </a:rPr>
              <a:t>http://</a:t>
            </a:r>
            <a:r>
              <a:rPr lang="hu-HU" sz="1400" dirty="0" smtClean="0">
                <a:hlinkClick r:id="rId5"/>
              </a:rPr>
              <a:t>learnrussianculture.blogspot.com/2011/12/dictionary-of-russian-culture.html?m=1</a:t>
            </a:r>
            <a:endParaRPr lang="hu-HU" sz="1400" dirty="0" smtClean="0"/>
          </a:p>
          <a:p>
            <a:r>
              <a:rPr lang="hu-HU" sz="1400" dirty="0" smtClean="0"/>
              <a:t>Az orosz irodalom Ezüst kora</a:t>
            </a:r>
          </a:p>
          <a:p>
            <a:endParaRPr lang="hu-HU" sz="1400" dirty="0"/>
          </a:p>
          <a:p>
            <a:endParaRPr lang="hu-HU" sz="1400" dirty="0" smtClean="0"/>
          </a:p>
          <a:p>
            <a:endParaRPr lang="hu-HU" sz="1400" dirty="0"/>
          </a:p>
          <a:p>
            <a:r>
              <a:rPr lang="hu-HU" sz="1400" dirty="0">
                <a:hlinkClick r:id="rId6"/>
              </a:rPr>
              <a:t>https://www.pinterest.ru/pin/547468898449278458</a:t>
            </a:r>
            <a:r>
              <a:rPr lang="hu-HU" sz="1400" dirty="0" smtClean="0">
                <a:hlinkClick r:id="rId6"/>
              </a:rPr>
              <a:t>/</a:t>
            </a:r>
            <a:endParaRPr lang="hu-HU" sz="1400" dirty="0" smtClean="0"/>
          </a:p>
          <a:p>
            <a:r>
              <a:rPr lang="hu-HU" sz="1400" dirty="0" smtClean="0"/>
              <a:t>K. Kuzema, Szentpétervár akvarellekben</a:t>
            </a:r>
            <a:endParaRPr lang="hu-HU" sz="1400" dirty="0"/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1989497"/>
            <a:ext cx="1427747" cy="1333168"/>
          </a:xfrm>
          <a:prstGeom prst="rect">
            <a:avLst/>
          </a:prstGeom>
        </p:spPr>
      </p:pic>
      <p:pic>
        <p:nvPicPr>
          <p:cNvPr id="9" name="Picture 5" descr="Serebrjanyj ve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" y="3494602"/>
            <a:ext cx="1331495" cy="123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0086"/>
            <a:ext cx="1595293" cy="11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630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Argent" id="{8D6D8908-8C88-455B-BFDF-F8E834E72FED}" vid="{54826339-831E-42A4-AA8A-FADD7DF66B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BlueArgent</Template>
  <TotalTime>487</TotalTime>
  <Words>243</Words>
  <Application>Microsoft Office PowerPoint</Application>
  <PresentationFormat>On-screen Show (4:3)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Cambria</vt:lpstr>
      <vt:lpstr>Georgia</vt:lpstr>
      <vt:lpstr>Times New Roman</vt:lpstr>
      <vt:lpstr>Wingdings</vt:lpstr>
      <vt:lpstr>Diseño predeterminado</vt:lpstr>
      <vt:lpstr>A 19. század második felének orosz irodalma</vt:lpstr>
      <vt:lpstr>Általános tendenciák</vt:lpstr>
      <vt:lpstr>Általános tendenciák</vt:lpstr>
      <vt:lpstr>1840–80-as évek : az orosz próza fejlődési tendenciái  3. Az orosz klasszikus regény kora</vt:lpstr>
      <vt:lpstr>4.    A kor prózájának néhány jellemzője</vt:lpstr>
      <vt:lpstr>Az orosz irodalom új útjai az 1880-as évektől</vt:lpstr>
      <vt:lpstr>Képek forrásai  Источники иллюстраций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Szokolov</dc:creator>
  <cp:lastModifiedBy>Denise Szokolov</cp:lastModifiedBy>
  <cp:revision>38</cp:revision>
  <dcterms:created xsi:type="dcterms:W3CDTF">2013-09-05T16:45:26Z</dcterms:created>
  <dcterms:modified xsi:type="dcterms:W3CDTF">2019-12-08T13:04:50Z</dcterms:modified>
</cp:coreProperties>
</file>